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87" r:id="rId4"/>
    <p:sldId id="289" r:id="rId5"/>
    <p:sldId id="290" r:id="rId6"/>
    <p:sldId id="291" r:id="rId7"/>
    <p:sldId id="292" r:id="rId8"/>
    <p:sldId id="296" r:id="rId9"/>
    <p:sldId id="29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C2E"/>
    <a:srgbClr val="DADADA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466BC-2E49-46E4-92DD-8046AC507EA9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520F2-8F4B-4D20-B32F-8BB80FAAF4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788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D69D8-0CB1-4B72-9231-F656E3985CA5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73B3B-D033-4A89-A0AF-1BFB80B127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02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3B3B-D033-4A89-A0AF-1BFB80B1273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8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C2690-EA00-486E-A848-0E603EA70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1E0F4F8-E70E-4E32-932B-ABD81986C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F008C6-AE0E-4A8B-8D4A-941790A8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D8CB7C-E427-451E-87AF-EE514B0B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69BF5A-160E-4599-A8BA-1E936AE6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77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2C763-AA68-46F1-B9BD-E7604B0C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432F5D-2659-4184-9A07-753302985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75DCB1-06FD-4291-AF3C-CB6EEDB5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8C0AFC-3C87-436C-AD8F-E0F13C2E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496ED9-23A3-4F6E-AB48-65DB2BF8C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62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8FCAB23-CDFF-44B4-BD2D-0B8B89CDFC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58F8CC-30AD-47A1-8A2C-3E1D796BF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3A37E3-2DEE-4387-A6B7-321EF131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E1B551-24EB-41C8-92F9-CB0E5F8D0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2C062A-5F33-4BC2-A7C2-945A710CC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27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5D6BCC-76D3-4339-ABE2-2CE57ED2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85A87A-5F9E-4A2D-BFF6-9DACFB0E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782611-2903-43DB-ADAB-5F4A358A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CF11E7-5152-4E05-8711-FF37DE169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E7C451-EB04-452C-BEB9-0DF95330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08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97016-EA28-4A6B-A357-FA5C98DE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9EBFC1-8EB5-49A5-A4F7-E426AF5F5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09D39A-DC8B-4E93-968A-C913DF8C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F3E206-5C01-4109-AC3B-5BF6D6EB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F2FD67-2983-4A8F-91E2-03644751D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61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C2A2A-E93F-45FA-8EB7-07A1258CD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46E2A0-C0AC-464C-B1AB-AEBE79DF4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BAF07E7-457D-4773-AEA5-1425FF005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7E3429-3A02-4923-97E1-31242B18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124243-ACE1-4394-8181-3D11FD80F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8AD86F-EF2A-4CB5-ACAE-5BD7582DB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50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76816-D7D0-4E68-ABB7-23F784617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7A7F15-D76A-4755-A5F9-B908B7CE3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34E145A-1D04-4381-B622-97BC72917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028859-B86E-4335-A93B-E6FD70F04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FE8299-1AFC-4620-991F-D921389F03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3838853-F074-4C41-AF60-6CFE65E2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F55AE1A-3386-4AB7-9E5D-A2C98C48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48A85A-8E6B-4EBE-B881-11D54476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08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C6B8C-0FC2-4CE6-8A6F-90345B99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BB7F29-8A8D-4946-9A46-E5A7F8A3B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CFB6B0A-C580-4EB1-9456-720D18B0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FB39EE-2921-4552-AD5B-C73994AC0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1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C2AC681-D3C5-4A52-A2F6-79E6A69E7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44FD96-E40F-4201-A39A-AC0938956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896E47-DFA6-49BA-A31F-5F75678CC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922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A0D750-E283-4FEE-8D1C-BF03290D6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30F6D-E84B-42D2-AB38-919FEE8B0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4D5906-EC48-47D8-ACF6-8BE8FB30E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66B422-403D-479C-BFB2-721C4E3A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F99255-FC82-4365-9123-F3B7C9D5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BBC22B-554C-440A-AAD5-0BCB2C19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64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94C6D1-AE9D-4F90-9FD3-28DD4937A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4F53FE-C009-4CB7-ACD8-948CB73D60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C0F0FD-F5A0-4B36-BFF1-58424ADB9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3F8957-F542-4F6D-AB91-68B1BF62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F86FEA-6FCC-4A53-A025-AB154B60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BB5FE3-44D1-46A3-A03C-4A9B29A71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4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F4002-CB59-49BD-B19B-510E00BAB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F18909-21FC-4D0F-B368-68298259E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557E92-3335-47A9-9149-FD087AFE0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8F768-E43B-4B92-977B-D6C3326A7ED4}" type="datetimeFigureOut">
              <a:rPr lang="ru-RU" smtClean="0"/>
              <a:t>27.07.2023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8091FD-4170-4AF5-A654-AC84AEA9C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528DD4-DFB9-438C-9314-10BF6DB2C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145FC-A6E1-456F-8C77-EBD6687DE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570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9EC1E-023B-4287-8C99-3B52864AD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048" y="666602"/>
            <a:ext cx="10025904" cy="367824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ИНИЦИАТИВНОЕ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БЮДЖЕТИРОВАНИЕ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9118E5-2BBC-4E25-9B22-BD67D8A0CF6B}"/>
              </a:ext>
            </a:extLst>
          </p:cNvPr>
          <p:cNvSpPr/>
          <p:nvPr/>
        </p:nvSpPr>
        <p:spPr>
          <a:xfrm>
            <a:off x="822664" y="1182948"/>
            <a:ext cx="10546672" cy="44921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8E6262-EC1A-45C3-81E6-443DC947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258067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2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925192" y="1253329"/>
            <a:ext cx="10444144" cy="4351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Инициативное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бюджетирование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(ИБ) – общее название, используемое для обозначения совокупности практик вовлечения граждан в бюджетный процесс в Российской Федерации, объединенных идеологией гражданского участия, а также сфера государственного и муниципального регулирования участия населения в определении и выборе проектов, финансируемых за счет средств соответствующих бюджетов и последующем контроле за реализацией отобранных проектов со стороны граждан.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1979C8-9774-4F2E-821D-DC2E20A2F487}"/>
              </a:ext>
            </a:extLst>
          </p:cNvPr>
          <p:cNvSpPr/>
          <p:nvPr/>
        </p:nvSpPr>
        <p:spPr>
          <a:xfrm>
            <a:off x="822664" y="1182948"/>
            <a:ext cx="10546672" cy="44921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7CE2E6-D220-4657-B6E0-8D64804D0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9333" y="136021"/>
            <a:ext cx="976544" cy="97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95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925192" y="1253329"/>
            <a:ext cx="10444144" cy="4351337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Инициаторами выдвижения инициативного проекта вправе выступать: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инициативная группа численностью не менее десяти граждан, достигших шестнадцатилетнего возраста и проживающих на территории Раздольненского сельсовета;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органы ТОС;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староста сельского населенного пункта;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общественные и некоммерческие организации;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индивидуальные предприниматели.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1979C8-9774-4F2E-821D-DC2E20A2F487}"/>
              </a:ext>
            </a:extLst>
          </p:cNvPr>
          <p:cNvSpPr/>
          <p:nvPr/>
        </p:nvSpPr>
        <p:spPr>
          <a:xfrm>
            <a:off x="822664" y="1182948"/>
            <a:ext cx="10546672" cy="44921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E35FB0-EDE1-4FBB-BC4C-990EE7F33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9333" y="136021"/>
            <a:ext cx="976544" cy="97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20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9871" y="1900329"/>
            <a:ext cx="10152255" cy="111807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ШАГ № 1: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СОЗДАНИЕ ИНИЦИАТИВНОЙ ГРУППЫ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405413" y="2354801"/>
            <a:ext cx="11535055" cy="214839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инициаторами будут выступать жители, проводится создание инициативной группы не менее 10 человек, достигших 16-летнего возраста. На первом собрании избирается представитель инициативной группы для взаимодействия с администрацией Раздольненского сельсовета, определяется часть территории Новосибирского района, на которой будет реализовываться инициативный проект. Оформляется протокол собрания инициативной группы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2302F4-5316-4A8B-AB2B-E54A71320D46}"/>
              </a:ext>
            </a:extLst>
          </p:cNvPr>
          <p:cNvSpPr/>
          <p:nvPr/>
        </p:nvSpPr>
        <p:spPr>
          <a:xfrm>
            <a:off x="405413" y="1900329"/>
            <a:ext cx="11381173" cy="2602868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3B48123-27C9-4AA7-85C4-1930E4824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864" y="178061"/>
            <a:ext cx="1722268" cy="1722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0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9871" y="1900329"/>
            <a:ext cx="10152255" cy="111807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ШАГ № 2: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ОПРЕДЕЛЕНИЕ ТЕРРИТОРИИ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405413" y="2354801"/>
            <a:ext cx="11535055" cy="214839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Инициаторы проекта (инициативная группа/или ТОС/или староста/или НКО/или ИП подают в администрацию Раздольненского сельсовета заявление об определении территории с описанием её границ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2302F4-5316-4A8B-AB2B-E54A71320D46}"/>
              </a:ext>
            </a:extLst>
          </p:cNvPr>
          <p:cNvSpPr/>
          <p:nvPr/>
        </p:nvSpPr>
        <p:spPr>
          <a:xfrm>
            <a:off x="405413" y="1900329"/>
            <a:ext cx="11381173" cy="152867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2D37C81-DA0F-4E78-99A7-BEE1FB615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113" y="3728621"/>
            <a:ext cx="2937770" cy="293777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C170F90-E1FA-4A36-8A2B-4C940299E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31" y="310162"/>
            <a:ext cx="2179099" cy="217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9871" y="1900329"/>
            <a:ext cx="10152255" cy="111807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ШАГ № 3: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ОБСУЖДЕНИЕ ИНИЦИАТИВНОГО ПРОЕКТА С ЖИТЕЛЯМИ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328470" y="2459368"/>
            <a:ext cx="11535055" cy="2148396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Инициативный проект до его внесения в администрацию Раздольненского сельсовета подлежит рассмотрению на сходе (собрании) </a:t>
            </a:r>
            <a:r>
              <a:rPr lang="ru-RU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в целях обсуждения инициативного проекта, определения его соответствия интересам жителей муниципального образования, целесообразности реализации инициативного проекта, а также принятия сходом (собранием) решения о поддержке инициативных проектов. Обсуждение на сходе инициативного проекта оформляется протоколом.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2302F4-5316-4A8B-AB2B-E54A71320D46}"/>
              </a:ext>
            </a:extLst>
          </p:cNvPr>
          <p:cNvSpPr/>
          <p:nvPr/>
        </p:nvSpPr>
        <p:spPr>
          <a:xfrm>
            <a:off x="251533" y="1900329"/>
            <a:ext cx="11688936" cy="2245544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8BA17CE-769A-41EB-B906-6D63E690D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014" y="0"/>
            <a:ext cx="1961965" cy="196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9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811" y="897153"/>
            <a:ext cx="10152255" cy="111807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ШАГ № 4: </a:t>
            </a:r>
            <a:r>
              <a:rPr lang="ru-RU" sz="1800" b="1" u="sng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НАПРАВЛЕНИЕ ИНИЦИАТИВНОГО ПРОЕКТА НА КОНКУРСНЫЙ ОТБОР В РАЙОННУЮ АДМИНИСТРАЦИЮ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377298" y="1756321"/>
            <a:ext cx="11535055" cy="432735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Затем инициаторы проекта направляют в администрацию Раздольненского сельсовета на бумажном носителе и в электронной форме следующие документы: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Заявка в произвольной форме, подписанная всеми инициаторами проекта;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Инициативный проект;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протокол сходов граждан и/или подписные листы, подтверждающие поддержку инициативного проекта жителями;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гарантийные письма юридических лиц, индивидуальных предпринимателей, граждан, содержащие обязательства по обеспечению реализации инициативного проекта в форме добровольного имущественного участия и (или) в форме трудового участия заинтересованных лиц (предоставляются в случае, если в реализации инициативного проекта планируется использование указанных форм);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гарантийное письмо, подписанное инициаторами проекта, содержащее обязательство по перечислению инициативных платежей в местный бюджет МО.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2302F4-5316-4A8B-AB2B-E54A71320D46}"/>
              </a:ext>
            </a:extLst>
          </p:cNvPr>
          <p:cNvSpPr/>
          <p:nvPr/>
        </p:nvSpPr>
        <p:spPr>
          <a:xfrm>
            <a:off x="251533" y="763479"/>
            <a:ext cx="11786586" cy="54065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109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71" y="506536"/>
            <a:ext cx="11611995" cy="1118078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проект должен предусматривать следующие источники финансового обеспечения реализации мероприятия и условия софинансирования в денежной форме:</a:t>
            </a:r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377298" y="4006302"/>
            <a:ext cx="11535055" cy="432735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стороны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населения муниципального образования – не менее 8% от стоимости проекта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стороны юридический лиц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индивидуальный предпринимателей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осуществляющих деятельность на территории муниципального образования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10% от стоимости проекта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счёт средств местного бюджета – не менее 10% от стоимости проекта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счёт средств областного бюджета – не более 72% от стоимости проекта.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72302F4-5316-4A8B-AB2B-E54A71320D46}"/>
              </a:ext>
            </a:extLst>
          </p:cNvPr>
          <p:cNvSpPr/>
          <p:nvPr/>
        </p:nvSpPr>
        <p:spPr>
          <a:xfrm>
            <a:off x="251533" y="763479"/>
            <a:ext cx="11786586" cy="54065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34C56A-10AC-4371-B101-9288440E3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286" y="1538983"/>
            <a:ext cx="4677428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08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9EC1E-023B-4287-8C99-3B52864AD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048" y="666602"/>
            <a:ext cx="10025904" cy="3678241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ИНИЦИАТИВНОЕ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БЮДЖЕТИРОВАНИЕ</a:t>
            </a:r>
            <a:b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9118E5-2BBC-4E25-9B22-BD67D8A0CF6B}"/>
              </a:ext>
            </a:extLst>
          </p:cNvPr>
          <p:cNvSpPr/>
          <p:nvPr/>
        </p:nvSpPr>
        <p:spPr>
          <a:xfrm>
            <a:off x="822664" y="1182948"/>
            <a:ext cx="10546672" cy="4492101"/>
          </a:xfrm>
          <a:prstGeom prst="rect">
            <a:avLst/>
          </a:pr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68E6262-EC1A-45C3-81E6-443DC947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258067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8644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</TotalTime>
  <Words>517</Words>
  <Application>Microsoft Office PowerPoint</Application>
  <PresentationFormat>Широкоэкранный</PresentationFormat>
  <Paragraphs>28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Тема Office</vt:lpstr>
      <vt:lpstr> ИНИЦИАТИВНОЕ  БЮДЖЕТИРОВАНИЕ  2023 г.  </vt:lpstr>
      <vt:lpstr>Презентация PowerPoint</vt:lpstr>
      <vt:lpstr>Презентация PowerPoint</vt:lpstr>
      <vt:lpstr>ШАГ № 1: СОЗДАНИЕ ИНИЦИАТИВНОЙ ГРУППЫ </vt:lpstr>
      <vt:lpstr>ШАГ № 2: ОПРЕДЕЛЕНИЕ ТЕРРИТОРИИ </vt:lpstr>
      <vt:lpstr>ШАГ № 3: ОБСУЖДЕНИЕ ИНИЦИАТИВНОГО ПРОЕКТА С ЖИТЕЛЯМИ </vt:lpstr>
      <vt:lpstr>ШАГ № 4: НАПРАВЛЕНИЕ ИНИЦИАТИВНОГО ПРОЕКТА НА КОНКУРСНЫЙ ОТБОР В РАЙОННУЮ АДМИНИСТРАЦИЮ </vt:lpstr>
      <vt:lpstr>Каждый проект должен предусматривать следующие источники финансового обеспечения реализации мероприятия и условия софинансирования в денежной форме:</vt:lpstr>
      <vt:lpstr> ИНИЦИАТИВНОЕ  БЮДЖЕТИРОВАНИЕ  2023 г.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Главы Раздольненского сельсовета Новосибирского района Новосибирской области о проделанной работе за 2021 год и задачах на 2022 год.</dc:title>
  <dc:creator>Денис</dc:creator>
  <cp:lastModifiedBy>Денис</cp:lastModifiedBy>
  <cp:revision>72</cp:revision>
  <dcterms:created xsi:type="dcterms:W3CDTF">2022-03-21T15:24:55Z</dcterms:created>
  <dcterms:modified xsi:type="dcterms:W3CDTF">2023-07-27T17:09:40Z</dcterms:modified>
</cp:coreProperties>
</file>